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95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78" r:id="rId19"/>
    <p:sldId id="299" r:id="rId20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2"/>
    </p:embeddedFont>
    <p:embeddedFont>
      <p:font typeface="Audiowide" panose="02000503000000020004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1" roundtripDataSignature="AMtx7mgOTOt5vG93a6fTz95Tn7lW4YuN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1"/>
    <p:restoredTop sz="94704"/>
  </p:normalViewPr>
  <p:slideViewPr>
    <p:cSldViewPr snapToGrid="0" snapToObjects="1">
      <p:cViewPr varScale="1">
        <p:scale>
          <a:sx n="65" d="100"/>
          <a:sy n="65" d="100"/>
        </p:scale>
        <p:origin x="19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890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rstinspires.org/sites/default/files/uploads/resource_library/ftc/engineering-notebook-guidelines.pdf" TargetMode="External"/><Relationship Id="rId2" Type="http://schemas.openxmlformats.org/officeDocument/2006/relationships/hyperlink" Target="https://www.firstinspires.org/node/522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mailto:BionicTigers10464@gmail.com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Engineering Notebook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4417563" cy="867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800" dirty="0"/>
              <a:t>The Bionic Tigers - FTC 10464</a:t>
            </a:r>
          </a:p>
          <a:p>
            <a:pPr marL="0" indent="0">
              <a:spcBef>
                <a:spcPts val="0"/>
              </a:spcBef>
              <a:buSzPts val="1700"/>
            </a:pPr>
            <a:r>
              <a:rPr lang="en-US" sz="1800" dirty="0" err="1"/>
              <a:t>Traducción</a:t>
            </a:r>
            <a:r>
              <a:rPr lang="en-US" sz="1800" dirty="0"/>
              <a:t> – Botrregos Jr. – FTC 7649</a:t>
            </a:r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C12F-C74F-524C-B37C-D73D75AB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>
                <a:sym typeface="Audiowide"/>
              </a:rPr>
              <a:t>Seccion del Equipo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CA9F7-F4E4-224D-88BB-687E04701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506945" cy="5029199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s-US" dirty="0">
                <a:sym typeface="Roboto"/>
              </a:rPr>
              <a:t>Biografias de los miembros del equipo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Grado Escolar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Intereses</a:t>
            </a:r>
            <a:endParaRPr lang="en-US" dirty="0">
              <a:sym typeface="Roboto"/>
            </a:endParaRPr>
          </a:p>
          <a:p>
            <a:pPr lvl="1"/>
            <a:r>
              <a:rPr lang="en-US" dirty="0">
                <a:sym typeface="Roboto"/>
              </a:rPr>
              <a:t>Activi</a:t>
            </a:r>
            <a:r>
              <a:rPr lang="es-US" dirty="0">
                <a:sym typeface="Roboto"/>
              </a:rPr>
              <a:t>dades fuera de robotica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Rol en el equipo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Planes futuros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Que hizo que se interesaran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Biografia de los mentores</a:t>
            </a:r>
            <a:endParaRPr lang="en-US" dirty="0">
              <a:sym typeface="Roboto"/>
            </a:endParaRPr>
          </a:p>
          <a:p>
            <a:pPr lvl="1"/>
            <a:r>
              <a:rPr lang="en-US" dirty="0">
                <a:sym typeface="Roboto"/>
              </a:rPr>
              <a:t>Care</a:t>
            </a:r>
            <a:r>
              <a:rPr lang="es-US" dirty="0">
                <a:sym typeface="Roboto"/>
              </a:rPr>
              <a:t>rra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Involucracion en el equipo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Historia personal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Inform</a:t>
            </a:r>
            <a:r>
              <a:rPr lang="es-US" dirty="0">
                <a:sym typeface="Roboto"/>
              </a:rPr>
              <a:t>acion sobre el equipo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Proveniencia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Edad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Escuela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192;g82cd9e6bf7_0_131">
            <a:extLst>
              <a:ext uri="{FF2B5EF4-FFF2-40B4-BE49-F238E27FC236}">
                <a16:creationId xmlns:a16="http://schemas.microsoft.com/office/drawing/2014/main" id="{E5655F8F-76AC-4941-8D1A-CC365A7361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66025" y="971425"/>
            <a:ext cx="4066275" cy="5188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9E476-6973-264E-96DE-D7FA02524D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2E1B8-F644-BC45-A458-0F89BE60B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4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36B9-C10D-0448-BFF7-D77AB238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>
                <a:sym typeface="Audiowide"/>
              </a:rPr>
              <a:t>Seccion de Alcanze/Actividades Sociales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0D05B-FA0E-384A-AE1E-12E0FCD20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872343"/>
            <a:ext cx="4672149" cy="4406536"/>
          </a:xfrm>
        </p:spPr>
        <p:txBody>
          <a:bodyPr/>
          <a:lstStyle/>
          <a:p>
            <a:pPr lvl="0"/>
            <a:r>
              <a:rPr lang="es-US" dirty="0">
                <a:sym typeface="Roboto"/>
              </a:rPr>
              <a:t>Informacion de cada evento/experiencia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Fotos del evento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Expl</a:t>
            </a:r>
            <a:r>
              <a:rPr lang="es-US" dirty="0">
                <a:sym typeface="Roboto"/>
              </a:rPr>
              <a:t>icar el impacto y significado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Dar muchos detalles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Inclu</a:t>
            </a:r>
            <a:r>
              <a:rPr lang="es-US" dirty="0">
                <a:sym typeface="Roboto"/>
              </a:rPr>
              <a:t>ir la idea clave del evento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199;g82cd9e6bf7_0_137">
            <a:extLst>
              <a:ext uri="{FF2B5EF4-FFF2-40B4-BE49-F238E27FC236}">
                <a16:creationId xmlns:a16="http://schemas.microsoft.com/office/drawing/2014/main" id="{3F16EC1C-1CDE-C244-B9A6-C1F89A0233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9848" y="1127225"/>
            <a:ext cx="3514225" cy="4603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18D8C-A646-7744-8BC8-DE841F70D4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78F4D-1BEA-B042-B436-B573DD673B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2311-6A38-BB4F-956E-00C2822D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>
                <a:sym typeface="Audiowide"/>
              </a:rPr>
              <a:t>Seccion de Ingenieria</a:t>
            </a:r>
            <a:r>
              <a:rPr lang="en-US" dirty="0">
                <a:sym typeface="Audiowide"/>
              </a:rPr>
              <a:t> (D</a:t>
            </a:r>
            <a:r>
              <a:rPr lang="es-US" dirty="0">
                <a:sym typeface="Audiowide"/>
              </a:rPr>
              <a:t>iseño</a:t>
            </a:r>
            <a:r>
              <a:rPr lang="en-US" dirty="0">
                <a:sym typeface="Audiowide"/>
              </a:rPr>
              <a:t>)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46400-3A72-E94D-97C7-453538CF0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839686"/>
            <a:ext cx="5347345" cy="4439193"/>
          </a:xfrm>
        </p:spPr>
        <p:txBody>
          <a:bodyPr>
            <a:normAutofit/>
          </a:bodyPr>
          <a:lstStyle/>
          <a:p>
            <a:pPr lvl="0"/>
            <a:r>
              <a:rPr lang="es-US" dirty="0">
                <a:sym typeface="Roboto"/>
              </a:rPr>
              <a:t>Seccion muy importante y larga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Incluir todos los pensamientos sobre el robot desde la revelacion del juego hasta la ultima competencia</a:t>
            </a:r>
            <a:endParaRPr lang="en-US" dirty="0">
              <a:sym typeface="Roboto"/>
            </a:endParaRPr>
          </a:p>
          <a:p>
            <a:pPr lvl="0"/>
            <a:r>
              <a:rPr lang="es-US" dirty="0" err="1">
                <a:sym typeface="Roboto"/>
              </a:rPr>
              <a:t>Incluir muchos visuales, desde dibujos, a fotos, hasta diseños CAD, ecuaciones matematicas, etc.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El camino hasta el diseño actual del robot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Cada mecanismo del robot tiene su seccion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208;g82cd9e6bf7_0_258">
            <a:extLst>
              <a:ext uri="{FF2B5EF4-FFF2-40B4-BE49-F238E27FC236}">
                <a16:creationId xmlns:a16="http://schemas.microsoft.com/office/drawing/2014/main" id="{A3ECE5AE-A972-8C4E-A5FE-40CE213077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6425" y="1647550"/>
            <a:ext cx="3225875" cy="40697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0D1A2-F777-914C-B4B5-554E87D30A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239E5-BD1F-764D-9918-F88EF1723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8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15628-85D4-2049-9C5A-86A5A627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Programming Section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99C3D-76F3-D642-894A-6534480D9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774371"/>
            <a:ext cx="4868091" cy="4504508"/>
          </a:xfrm>
        </p:spPr>
        <p:txBody>
          <a:bodyPr>
            <a:normAutofit lnSpcReduction="10000"/>
          </a:bodyPr>
          <a:lstStyle/>
          <a:p>
            <a:pPr lvl="0"/>
            <a:r>
              <a:rPr lang="es-US" dirty="0">
                <a:sym typeface="Roboto"/>
              </a:rPr>
              <a:t>Repaso del proceso de programacion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R</a:t>
            </a:r>
            <a:r>
              <a:rPr lang="es-US" dirty="0">
                <a:sym typeface="Roboto"/>
              </a:rPr>
              <a:t>azones para ese especifico proceso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Implic</a:t>
            </a:r>
            <a:r>
              <a:rPr lang="es-US" dirty="0">
                <a:sym typeface="Roboto"/>
              </a:rPr>
              <a:t>aciones de los sensores</a:t>
            </a:r>
          </a:p>
          <a:p>
            <a:pPr lvl="0"/>
            <a:r>
              <a:rPr lang="es-US" dirty="0">
                <a:sym typeface="Roboto"/>
              </a:rPr>
              <a:t>Diagramas y tablas</a:t>
            </a:r>
            <a:r>
              <a:rPr lang="en-US" dirty="0">
                <a:sym typeface="Roboto"/>
              </a:rPr>
              <a:t> </a:t>
            </a:r>
          </a:p>
          <a:p>
            <a:pPr lvl="0"/>
            <a:r>
              <a:rPr lang="es-US" dirty="0">
                <a:sym typeface="Roboto"/>
              </a:rPr>
              <a:t>Programacion de los controles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Configura</a:t>
            </a:r>
            <a:r>
              <a:rPr lang="es-US" dirty="0">
                <a:sym typeface="Roboto"/>
              </a:rPr>
              <a:t>cion de los motores y servos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¡NO IMPRIMIR TODO EL CODIGO</a:t>
            </a:r>
            <a:r>
              <a:rPr lang="en-US" dirty="0">
                <a:sym typeface="Roboto"/>
              </a:rPr>
              <a:t>! </a:t>
            </a:r>
          </a:p>
          <a:p>
            <a:pPr lvl="1"/>
            <a:r>
              <a:rPr lang="es-US" dirty="0">
                <a:sym typeface="Roboto"/>
              </a:rPr>
              <a:t>Solo las partes que quieras mostrar o explicar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216;g82e6fcbc00_0_77">
            <a:extLst>
              <a:ext uri="{FF2B5EF4-FFF2-40B4-BE49-F238E27FC236}">
                <a16:creationId xmlns:a16="http://schemas.microsoft.com/office/drawing/2014/main" id="{127A7A4A-3C9C-DC47-9357-040E16F0B3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5400" y="1282849"/>
            <a:ext cx="3285000" cy="4292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EAF9-FFF6-3D4F-A267-50936E2AE2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8588E-721E-2549-8489-19D765881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48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7AFA-8F84-7E4A-A9BA-D890A721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Seccion de Reuniones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593B1-6F58-F343-B939-C584718C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965504"/>
            <a:ext cx="7067006" cy="4313375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Deta</a:t>
            </a:r>
            <a:r>
              <a:rPr lang="es-US" dirty="0">
                <a:sym typeface="Roboto"/>
              </a:rPr>
              <a:t>lles sobre la reunion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Fecha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Hora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Lugar</a:t>
            </a:r>
            <a:endParaRPr lang="en-US" dirty="0">
              <a:sym typeface="Roboto"/>
            </a:endParaRPr>
          </a:p>
          <a:p>
            <a:pPr lvl="1"/>
            <a:r>
              <a:rPr lang="en-US" dirty="0">
                <a:sym typeface="Roboto"/>
              </a:rPr>
              <a:t>Inten</a:t>
            </a:r>
            <a:r>
              <a:rPr lang="es-US" dirty="0">
                <a:sym typeface="Roboto"/>
              </a:rPr>
              <a:t>ciones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Que se completo en la reunion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Razon de la reunion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224;g82e6fcbc00_0_86">
            <a:extLst>
              <a:ext uri="{FF2B5EF4-FFF2-40B4-BE49-F238E27FC236}">
                <a16:creationId xmlns:a16="http://schemas.microsoft.com/office/drawing/2014/main" id="{EC83316E-950D-734A-8BCB-AFAED46DA7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999"/>
          <a:stretch/>
        </p:blipFill>
        <p:spPr>
          <a:xfrm>
            <a:off x="5451900" y="1507575"/>
            <a:ext cx="3100500" cy="4313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CD901-7433-594D-90AF-CF0A2142A2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F8D94-26D7-8741-A36A-619B77BCB9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66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E9A2-F475-FE43-AC5F-97544D62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Organización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7495-2E90-C648-80AE-90A73EA97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915886"/>
            <a:ext cx="8663940" cy="4362993"/>
          </a:xfrm>
        </p:spPr>
        <p:txBody>
          <a:bodyPr/>
          <a:lstStyle/>
          <a:p>
            <a:pPr lvl="0"/>
            <a:r>
              <a:rPr lang="es-US" dirty="0">
                <a:sym typeface="Roboto"/>
              </a:rPr>
              <a:t>Carpeta de Google Drive para todo el equipo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Tener una carpeta para todas las secciones y subsecciones</a:t>
            </a:r>
          </a:p>
          <a:p>
            <a:pPr lvl="0"/>
            <a:r>
              <a:rPr lang="es-US" dirty="0">
                <a:sym typeface="Roboto"/>
              </a:rPr>
              <a:t>Crear un formato para cada estilo de documento</a:t>
            </a:r>
          </a:p>
          <a:p>
            <a:pPr lvl="0"/>
            <a:r>
              <a:rPr lang="es-US" dirty="0">
                <a:sym typeface="Roboto"/>
              </a:rPr>
              <a:t>Imprimir el Engineering Notebook en adelantado</a:t>
            </a:r>
            <a:endParaRPr lang="en-US" dirty="0"/>
          </a:p>
        </p:txBody>
      </p:sp>
      <p:pic>
        <p:nvPicPr>
          <p:cNvPr id="4" name="Google Shape;238;g82e6fcbc00_0_98">
            <a:extLst>
              <a:ext uri="{FF2B5EF4-FFF2-40B4-BE49-F238E27FC236}">
                <a16:creationId xmlns:a16="http://schemas.microsoft.com/office/drawing/2014/main" id="{CE7CF947-74C5-164D-B13E-82168E7FBB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543" b="9558"/>
          <a:stretch/>
        </p:blipFill>
        <p:spPr>
          <a:xfrm>
            <a:off x="1191000" y="4179525"/>
            <a:ext cx="7492176" cy="1471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F95A-FAE1-0B42-84FB-C746617B48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46522-F238-1746-862B-06CFCF4245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0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FA65-6A38-F840-A776-3BEEDA4A2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>
                <a:sym typeface="Audiowide"/>
              </a:rPr>
              <a:t>Tener en mente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91651-06EC-E04C-BFED-860057641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861457"/>
            <a:ext cx="8663940" cy="4417422"/>
          </a:xfrm>
        </p:spPr>
        <p:txBody>
          <a:bodyPr/>
          <a:lstStyle/>
          <a:p>
            <a:pPr lvl="0"/>
            <a:r>
              <a:rPr lang="es-US" dirty="0">
                <a:sym typeface="Roboto"/>
              </a:rPr>
              <a:t>El Engineering Notebook debe de ser un documento en vivo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El objetivo principal es mostrar el camino</a:t>
            </a:r>
          </a:p>
          <a:p>
            <a:pPr lvl="0"/>
            <a:r>
              <a:rPr lang="en-US" dirty="0">
                <a:sym typeface="Roboto"/>
              </a:rPr>
              <a:t>Visual</a:t>
            </a:r>
            <a:r>
              <a:rPr lang="es-US" dirty="0">
                <a:sym typeface="Roboto"/>
              </a:rPr>
              <a:t>es, visuales, y visuales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Mantenlo consistente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Sec</a:t>
            </a:r>
            <a:r>
              <a:rPr lang="es-US" dirty="0">
                <a:sym typeface="Roboto"/>
              </a:rPr>
              <a:t>cion de resumenes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Todas las paginas deben de estar con fecha y firmado por un mienbro de equipo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BDC0E-8F97-284E-A9B8-EEA3A0ABF8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C1C13-DB8C-6347-AA45-863DD46327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48D0-AA80-1546-87B0-E3839B9D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>
                <a:sym typeface="Audiowide"/>
              </a:rPr>
              <a:t>Materiales muy utiles para checar</a:t>
            </a:r>
            <a:r>
              <a:rPr lang="en-US" dirty="0">
                <a:sym typeface="Audiowide"/>
              </a:rPr>
              <a:t>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6C95B-6802-9842-8C7A-604EA00B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133600"/>
            <a:ext cx="8663940" cy="4145279"/>
          </a:xfrm>
        </p:spPr>
        <p:txBody>
          <a:bodyPr/>
          <a:lstStyle/>
          <a:p>
            <a:pPr lvl="0"/>
            <a:r>
              <a:rPr lang="en-US" dirty="0">
                <a:hlinkClick r:id="rId2"/>
              </a:rPr>
              <a:t>FTC Team Management Documents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www.firstinspires.org</a:t>
            </a:r>
            <a:r>
              <a:rPr lang="en-US" dirty="0"/>
              <a:t>/node/5226</a:t>
            </a:r>
          </a:p>
          <a:p>
            <a:pPr lvl="0"/>
            <a:r>
              <a:rPr lang="en-US" dirty="0">
                <a:hlinkClick r:id="rId3"/>
              </a:rPr>
              <a:t>FTC Engineering Notebook Guide</a:t>
            </a:r>
            <a:endParaRPr lang="en-US" dirty="0"/>
          </a:p>
          <a:p>
            <a:pPr lvl="1"/>
            <a:r>
              <a:rPr lang="en-US" dirty="0" err="1"/>
              <a:t>ß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4EAB6-51A2-0648-82E0-B33CEA5DA9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E44C5-D97D-9D4F-ACCC-0B2F9FC372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9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</a:t>
            </a:r>
            <a:r>
              <a:rPr lang="es-US" dirty="0"/>
              <a:t>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US" dirty="0"/>
              <a:t>Esta leccion fue escrita por </a:t>
            </a:r>
            <a:r>
              <a:rPr lang="en-US" dirty="0"/>
              <a:t>The Bionic Tigers 10464 </a:t>
            </a:r>
            <a:r>
              <a:rPr lang="es-US" dirty="0"/>
              <a:t>para</a:t>
            </a:r>
            <a:r>
              <a:rPr lang="en-US" dirty="0"/>
              <a:t>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s-US" dirty="0"/>
              <a:t>Puedes contactar al autor</a:t>
            </a:r>
            <a:r>
              <a:rPr lang="en-US" dirty="0"/>
              <a:t>: </a:t>
            </a:r>
          </a:p>
          <a:p>
            <a:pPr lvl="1"/>
            <a:r>
              <a:rPr lang="es-US" dirty="0">
                <a:sym typeface="Audiowide"/>
              </a:rPr>
              <a:t>Sitio Web</a:t>
            </a:r>
            <a:r>
              <a:rPr lang="en-US" dirty="0">
                <a:sym typeface="Audiowide"/>
              </a:rPr>
              <a:t>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s-US" dirty="0" err="1"/>
              <a:t>Mas lecciones para el FIRST Tech Challenge se encuentran en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s-US" dirty="0">
                <a:solidFill>
                  <a:srgbClr val="000000"/>
                </a:solidFill>
                <a:ea typeface="Arial"/>
                <a:cs typeface="Arial"/>
                <a:sym typeface="Helvetica Neue"/>
              </a:rPr>
              <a:t>Este trabajo esta licenciado bajo una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42EBB-6DA9-7B42-9E8E-908926DAC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9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latin typeface="Abril Fatface"/>
                <a:ea typeface="Abril Fatface"/>
                <a:cs typeface="Abril Fatface"/>
                <a:sym typeface="Abril Fatface"/>
              </a:rPr>
              <a:t>Traducción</a:t>
            </a:r>
            <a:endParaRPr sz="4000" i="1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SzPts val="1600"/>
              <a:buChar char="•"/>
            </a:pP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lección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fue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traducida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por Botrregos Jr. 7649 para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 err="1">
                <a:latin typeface="Century Gothic"/>
                <a:ea typeface="Century Gothic"/>
                <a:cs typeface="Century Gothic"/>
              </a:rPr>
              <a:t>Puedes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contactar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al traductor de la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siguiente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manera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: </a:t>
            </a:r>
            <a:endParaRPr sz="2000" b="1" i="1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Más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First Tech Challenge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</a:t>
            </a:r>
            <a:r>
              <a:rPr lang="en-US" sz="1100" dirty="0" err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(Last edit 4/1/2020)</a:t>
            </a:r>
            <a:endParaRPr sz="110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0" y="1937625"/>
            <a:ext cx="4572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Facebook: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lvl="1" indent="-342900">
              <a:lnSpc>
                <a:spcPct val="150000"/>
              </a:lnSpc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Instagram: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grupobotrregos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5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6987-7E6D-3A44-BA45-D5F5F7D4A0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[Last edit 4/1/2020]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B60C2-82AF-AA42-B3C6-12A34DEBE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C4E022-C6E4-5745-BAC3-0C0138AC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96" y="2204976"/>
            <a:ext cx="2056664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46C4-EF45-2E46-A17E-094CC7A8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>
                <a:sym typeface="Audiowide"/>
              </a:rPr>
              <a:t>¿Qué es el Engineering Notebook</a:t>
            </a:r>
            <a:r>
              <a:rPr lang="en-US" dirty="0">
                <a:sym typeface="Audiowide"/>
              </a:rPr>
              <a:t>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202EB-3E13-A840-8D6C-EEAB5FD7F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16025"/>
            <a:ext cx="8663940" cy="5029199"/>
          </a:xfrm>
        </p:spPr>
        <p:txBody>
          <a:bodyPr/>
          <a:lstStyle/>
          <a:p>
            <a:r>
              <a:rPr lang="es-US" dirty="0"/>
              <a:t>El Engineering Notebook es una documentacion del diseño del robot del equipo y enseña el tiempo usado haciendo investigacion, alcanze a la comunidad, reuniones de equipo, y planes para crecer.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D6596-5378-614A-88BB-FF212B99AE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6F274-DCAC-944C-9FDC-5070230EA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7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46C4-EF45-2E46-A17E-094CC7A8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>
                <a:sym typeface="Audiowide"/>
              </a:rPr>
              <a:t>¿Por qué se necesita</a:t>
            </a:r>
            <a:r>
              <a:rPr lang="en-US" dirty="0">
                <a:sym typeface="Audiowide"/>
              </a:rPr>
              <a:t> </a:t>
            </a:r>
            <a:r>
              <a:rPr lang="es-US" dirty="0">
                <a:sym typeface="Audiowide"/>
              </a:rPr>
              <a:t>un Engineering </a:t>
            </a:r>
            <a:r>
              <a:rPr lang="en-US" dirty="0">
                <a:sym typeface="Audiowide"/>
              </a:rPr>
              <a:t>Notebook?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202EB-3E13-A840-8D6C-EEAB5FD7F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1"/>
            <a:ext cx="8663940" cy="2434370"/>
          </a:xfrm>
        </p:spPr>
        <p:txBody>
          <a:bodyPr>
            <a:normAutofit fontScale="77500" lnSpcReduction="20000"/>
          </a:bodyPr>
          <a:lstStyle/>
          <a:p>
            <a:r>
              <a:rPr lang="es-US" dirty="0">
                <a:sym typeface="Roboto"/>
              </a:rPr>
              <a:t>En el proceso de diseño y construccion de un robot, los equipos se encontraran con obstaculos, aprendizajes y la necesidad de dibujar ideas en papel.</a:t>
            </a:r>
          </a:p>
          <a:p>
            <a:pPr lvl="0"/>
            <a:r>
              <a:rPr lang="es-US" dirty="0">
                <a:sym typeface="Roboto"/>
              </a:rPr>
              <a:t>Uno de los objetivos de FIRST y FIRST Tech Challenge es reconocer el proceso de diseño ingeniero y el </a:t>
            </a:r>
            <a:r>
              <a:rPr lang="es-US" b="1" dirty="0">
                <a:sym typeface="Roboto"/>
              </a:rPr>
              <a:t>viaje</a:t>
            </a:r>
            <a:r>
              <a:rPr lang="es-US" dirty="0">
                <a:sym typeface="Roboto"/>
              </a:rPr>
              <a:t> que un equipo hace.</a:t>
            </a:r>
          </a:p>
          <a:p>
            <a:pPr lvl="0"/>
            <a:r>
              <a:rPr lang="es-US" dirty="0">
                <a:sym typeface="Roboto"/>
              </a:rPr>
              <a:t>Los jueces evaluan el Engineering Notebook de un equipo para entender mejor al </a:t>
            </a:r>
            <a:r>
              <a:rPr lang="es-US" b="1" dirty="0">
                <a:sym typeface="Roboto"/>
              </a:rPr>
              <a:t>viaje</a:t>
            </a:r>
            <a:r>
              <a:rPr lang="es-US" dirty="0">
                <a:sym typeface="Roboto"/>
              </a:rPr>
              <a:t>, diseño y al equipo.</a:t>
            </a:r>
            <a:endParaRPr lang="en-US" dirty="0">
              <a:sym typeface="Roboto"/>
            </a:endParaRPr>
          </a:p>
          <a:p>
            <a:r>
              <a:rPr lang="es-US" dirty="0"/>
              <a:t>El Engineering Notebook enseñan al equipo desde el principio, a traves y al final de la temporada.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D6596-5378-614A-88BB-FF212B99AE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6F274-DCAC-944C-9FDC-5070230EA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3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6E34-3A4F-F048-916E-1A871D84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Requerimientos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1D9E9-ADED-E14F-A382-461C43DB2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US" dirty="0">
                <a:sym typeface="Roboto"/>
              </a:rPr>
              <a:t>Un equipo solo puede tener un Enginnering Notebook en la competencia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El nombre y numero del equipo deben aparecer en la portada</a:t>
            </a:r>
          </a:p>
          <a:p>
            <a:pPr lvl="0"/>
            <a:r>
              <a:rPr lang="es-US" dirty="0">
                <a:sym typeface="Roboto"/>
              </a:rPr>
              <a:t>Debe de tener una </a:t>
            </a:r>
            <a:r>
              <a:rPr lang="es-US" u="sng" dirty="0">
                <a:sym typeface="Roboto"/>
              </a:rPr>
              <a:t>pagina de resumen</a:t>
            </a:r>
            <a:r>
              <a:rPr lang="es-US" dirty="0">
                <a:sym typeface="Roboto"/>
              </a:rPr>
              <a:t> al frente del Engineering Notebook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El</a:t>
            </a:r>
            <a:r>
              <a:rPr lang="en-US" dirty="0">
                <a:sym typeface="Roboto"/>
              </a:rPr>
              <a:t> </a:t>
            </a:r>
            <a:r>
              <a:rPr lang="es-US" dirty="0">
                <a:sym typeface="Roboto"/>
              </a:rPr>
              <a:t>En</a:t>
            </a:r>
            <a:r>
              <a:rPr lang="en-US" dirty="0">
                <a:sym typeface="Roboto"/>
              </a:rPr>
              <a:t>gineering </a:t>
            </a:r>
            <a:r>
              <a:rPr lang="es-US" dirty="0">
                <a:sym typeface="Roboto"/>
              </a:rPr>
              <a:t>N</a:t>
            </a:r>
            <a:r>
              <a:rPr lang="en-US" dirty="0">
                <a:sym typeface="Roboto"/>
              </a:rPr>
              <a:t>otebook </a:t>
            </a:r>
            <a:r>
              <a:rPr lang="es-US" dirty="0">
                <a:sym typeface="Roboto"/>
              </a:rPr>
              <a:t>debe de estar dividido en diferentes secciones</a:t>
            </a:r>
            <a:r>
              <a:rPr lang="en-US" dirty="0">
                <a:sym typeface="Roboto"/>
              </a:rPr>
              <a:t>:</a:t>
            </a:r>
          </a:p>
          <a:p>
            <a:pPr lvl="1"/>
            <a:r>
              <a:rPr lang="es-US" dirty="0">
                <a:sym typeface="Roboto"/>
              </a:rPr>
              <a:t>Seccion de Ingenieria</a:t>
            </a:r>
            <a:r>
              <a:rPr lang="en-US" dirty="0">
                <a:sym typeface="Roboto"/>
              </a:rPr>
              <a:t> (</a:t>
            </a:r>
            <a:r>
              <a:rPr lang="es-US" dirty="0">
                <a:sym typeface="Roboto"/>
              </a:rPr>
              <a:t>incluyendo proceso de diseño</a:t>
            </a:r>
            <a:r>
              <a:rPr lang="en-US" dirty="0">
                <a:sym typeface="Roboto"/>
              </a:rPr>
              <a:t>)</a:t>
            </a:r>
          </a:p>
          <a:p>
            <a:pPr lvl="1"/>
            <a:r>
              <a:rPr lang="es-US" dirty="0">
                <a:sym typeface="Roboto"/>
              </a:rPr>
              <a:t>Seccion del Equipo </a:t>
            </a:r>
            <a:r>
              <a:rPr lang="en-US" dirty="0">
                <a:sym typeface="Roboto"/>
              </a:rPr>
              <a:t>(</a:t>
            </a:r>
            <a:r>
              <a:rPr lang="es-US" dirty="0">
                <a:sym typeface="Roboto"/>
              </a:rPr>
              <a:t>incluyendo informacion del equipo y las actividades sociales</a:t>
            </a:r>
            <a:r>
              <a:rPr lang="en-US" dirty="0">
                <a:sym typeface="Roboto"/>
              </a:rPr>
              <a:t>)</a:t>
            </a:r>
          </a:p>
          <a:p>
            <a:pPr lvl="1"/>
            <a:r>
              <a:rPr lang="es-US" u="sng" dirty="0">
                <a:sym typeface="Roboto"/>
              </a:rPr>
              <a:t>Plan Strategico/de Ventas </a:t>
            </a:r>
            <a:r>
              <a:rPr lang="en-US" dirty="0">
                <a:sym typeface="Roboto"/>
              </a:rPr>
              <a:t>(</a:t>
            </a:r>
            <a:r>
              <a:rPr lang="es-US" dirty="0">
                <a:sym typeface="Roboto"/>
              </a:rPr>
              <a:t>no requerido,</a:t>
            </a:r>
            <a:r>
              <a:rPr lang="en-US" dirty="0">
                <a:sym typeface="Roboto"/>
              </a:rPr>
              <a:t> </a:t>
            </a:r>
            <a:r>
              <a:rPr lang="es-US" dirty="0">
                <a:sym typeface="Roboto"/>
              </a:rPr>
              <a:t>pero necesitado para premios especificos</a:t>
            </a:r>
            <a:r>
              <a:rPr lang="en-US" dirty="0">
                <a:sym typeface="Roboto"/>
              </a:rPr>
              <a:t>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4C200-35FC-C441-81FB-5CB0E0E8B2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8D6CB-3863-1344-A512-2A947F200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7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6297-9B16-884A-8D78-D94E4B81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>
                <a:sym typeface="Audiowide"/>
              </a:rPr>
              <a:t>Pagina de Resumen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AEC3A-E1EB-B14B-ACF9-ED14C493E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916021" cy="5029199"/>
          </a:xfrm>
        </p:spPr>
        <p:txBody>
          <a:bodyPr>
            <a:normAutofit/>
          </a:bodyPr>
          <a:lstStyle/>
          <a:p>
            <a:pPr lvl="0"/>
            <a:r>
              <a:rPr lang="es-US" dirty="0">
                <a:sym typeface="Roboto"/>
              </a:rPr>
              <a:t>Debe de ser de una pagina</a:t>
            </a:r>
          </a:p>
          <a:p>
            <a:pPr lvl="0"/>
            <a:r>
              <a:rPr lang="es-US" dirty="0">
                <a:sym typeface="Roboto"/>
              </a:rPr>
              <a:t>Debe incluir el numero del equipo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Debe incluir una narrativa concisa sobre el equipo</a:t>
            </a:r>
          </a:p>
          <a:p>
            <a:pPr lvl="0"/>
            <a:r>
              <a:rPr lang="es-US" dirty="0">
                <a:sym typeface="Roboto"/>
              </a:rPr>
              <a:t>Puntos improtantes de la temporada del equipo</a:t>
            </a:r>
          </a:p>
          <a:p>
            <a:pPr lvl="0"/>
            <a:r>
              <a:rPr lang="es-US" dirty="0">
                <a:sym typeface="Roboto"/>
              </a:rPr>
              <a:t>Lista de paginas en el Enginnering Notebook que al equipo le gustaria que los jueces consideraran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6" name="Google Shape;147;g82cd9e6bf7_0_36">
            <a:extLst>
              <a:ext uri="{FF2B5EF4-FFF2-40B4-BE49-F238E27FC236}">
                <a16:creationId xmlns:a16="http://schemas.microsoft.com/office/drawing/2014/main" id="{4A40D836-24BC-5040-8FE1-E1033AEBC6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68900" y="890250"/>
            <a:ext cx="3566300" cy="4734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1B397-BCCE-3444-B78D-B4432B0788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513F0-71BA-934C-84E2-729A4944A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E712-F8F4-B442-8C25-72EC6CD3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>
                <a:sym typeface="Roboto"/>
              </a:rPr>
              <a:t>Plan Strategico/de Ventas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617A-4E30-E84E-AC0C-842FD56B3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976949" cy="5029199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s-US" dirty="0">
                <a:sym typeface="Roboto"/>
              </a:rPr>
              <a:t>Diferente para cada equipo</a:t>
            </a:r>
            <a:endParaRPr lang="en-US" dirty="0">
              <a:sym typeface="Roboto"/>
            </a:endParaRPr>
          </a:p>
          <a:p>
            <a:r>
              <a:rPr lang="es-US" dirty="0">
                <a:sym typeface="Roboto"/>
              </a:rPr>
              <a:t>Puede contener una de estas necesidades</a:t>
            </a:r>
            <a:r>
              <a:rPr lang="en-US" dirty="0">
                <a:sym typeface="Roboto"/>
              </a:rPr>
              <a:t>:</a:t>
            </a:r>
          </a:p>
          <a:p>
            <a:pPr lvl="1"/>
            <a:r>
              <a:rPr lang="en-US" dirty="0">
                <a:sym typeface="Roboto"/>
              </a:rPr>
              <a:t>Direc</a:t>
            </a:r>
            <a:r>
              <a:rPr lang="es-US" dirty="0">
                <a:sym typeface="Roboto"/>
              </a:rPr>
              <a:t>cion que el equipo quiere tomar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Resumen de los objetivos dem equipo</a:t>
            </a:r>
          </a:p>
          <a:p>
            <a:pPr lvl="1"/>
            <a:r>
              <a:rPr lang="es-US" dirty="0">
                <a:sym typeface="Roboto"/>
              </a:rPr>
              <a:t>Tipo de alcance/actividades sociales que el equipo quiere concentrarse</a:t>
            </a:r>
            <a:endParaRPr lang="en-US" dirty="0">
              <a:sym typeface="Roboto"/>
            </a:endParaRPr>
          </a:p>
          <a:p>
            <a:pPr lvl="1"/>
            <a:r>
              <a:rPr lang="en-US" dirty="0">
                <a:sym typeface="Roboto"/>
              </a:rPr>
              <a:t>Cr</a:t>
            </a:r>
            <a:r>
              <a:rPr lang="es-US" dirty="0">
                <a:sym typeface="Roboto"/>
              </a:rPr>
              <a:t>eacion de un presupuesto del equipo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Necesidades de recaudacion de fondos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Busqueda de patricinadores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Expl</a:t>
            </a:r>
            <a:r>
              <a:rPr lang="es-US" dirty="0">
                <a:sym typeface="Roboto"/>
              </a:rPr>
              <a:t>ica los pasos que el equipo debe tomar para alcanzar los objetivos</a:t>
            </a:r>
            <a:endParaRPr lang="en-US" dirty="0">
              <a:sym typeface="Roboto"/>
            </a:endParaRP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4" name="Google Shape;155;g82cd9e6bf7_0_42">
            <a:extLst>
              <a:ext uri="{FF2B5EF4-FFF2-40B4-BE49-F238E27FC236}">
                <a16:creationId xmlns:a16="http://schemas.microsoft.com/office/drawing/2014/main" id="{DB0A6D14-7465-3E48-9BAC-EA4E5C8574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199" y="1381713"/>
            <a:ext cx="3299100" cy="4339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47796-371A-2A41-8249-864EC9076A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50B81-64C3-F84A-B547-BF687E80E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6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B320-9D16-C446-8DC3-437D8CA5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>
                <a:sym typeface="Roboto"/>
              </a:rPr>
              <a:t>Plan Strategico/de Ventas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BF296-E379-534F-8E5D-CB8A044F0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781006" cy="5029199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ym typeface="Roboto"/>
              </a:rPr>
              <a:t>Us</a:t>
            </a:r>
            <a:r>
              <a:rPr lang="es-US" dirty="0">
                <a:sym typeface="Roboto"/>
              </a:rPr>
              <a:t>ar como guia de equipo</a:t>
            </a:r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Planes para los objetivos del equipo</a:t>
            </a:r>
            <a:r>
              <a:rPr lang="en-US" dirty="0">
                <a:sym typeface="Roboto"/>
              </a:rPr>
              <a:t>—</a:t>
            </a:r>
            <a:r>
              <a:rPr lang="es-US" dirty="0">
                <a:sym typeface="Roboto"/>
              </a:rPr>
              <a:t>corto o largo plazo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Recaudacion de Fondos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Alcanze (Activides Sociales)</a:t>
            </a:r>
            <a:endParaRPr lang="en-US" dirty="0">
              <a:sym typeface="Roboto"/>
            </a:endParaRPr>
          </a:p>
          <a:p>
            <a:pPr lvl="1"/>
            <a:r>
              <a:rPr lang="en-US" dirty="0">
                <a:sym typeface="Roboto"/>
              </a:rPr>
              <a:t>Co</a:t>
            </a:r>
            <a:r>
              <a:rPr lang="es-US" dirty="0">
                <a:sym typeface="Roboto"/>
              </a:rPr>
              <a:t>mpetencia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Inclu</a:t>
            </a:r>
            <a:r>
              <a:rPr lang="es-US" dirty="0">
                <a:sym typeface="Roboto"/>
              </a:rPr>
              <a:t>ir un plan para la sustentabilidad del equipo</a:t>
            </a:r>
            <a:endParaRPr lang="en-US" dirty="0">
              <a:sym typeface="Roboto"/>
            </a:endParaRPr>
          </a:p>
          <a:p>
            <a:pPr lvl="1"/>
            <a:r>
              <a:rPr lang="en-US" dirty="0">
                <a:sym typeface="Roboto"/>
              </a:rPr>
              <a:t>Plan expl</a:t>
            </a:r>
            <a:r>
              <a:rPr lang="es-US" dirty="0">
                <a:sym typeface="Roboto"/>
              </a:rPr>
              <a:t>ica como el equipo crecera y se mantendra</a:t>
            </a:r>
            <a:r>
              <a:rPr lang="en-US" dirty="0">
                <a:sym typeface="Roboto"/>
              </a:rPr>
              <a:t> competitiv</a:t>
            </a:r>
            <a:r>
              <a:rPr lang="es-US" dirty="0">
                <a:sym typeface="Roboto"/>
              </a:rPr>
              <a:t>o cuando los estudiantes se graduen del programa</a:t>
            </a:r>
            <a:r>
              <a:rPr lang="en-US" dirty="0">
                <a:sym typeface="Roboto"/>
              </a:rPr>
              <a:t>. </a:t>
            </a:r>
          </a:p>
          <a:p>
            <a:pPr lvl="1"/>
            <a:r>
              <a:rPr lang="es-US" dirty="0">
                <a:sym typeface="Roboto"/>
              </a:rPr>
              <a:t>Puede incluir planes para reclutar</a:t>
            </a:r>
            <a:r>
              <a:rPr lang="en-US" dirty="0">
                <a:sym typeface="Roboto"/>
              </a:rPr>
              <a:t> </a:t>
            </a:r>
            <a:r>
              <a:rPr lang="es-US" dirty="0">
                <a:sym typeface="Roboto"/>
              </a:rPr>
              <a:t>patrocinadores</a:t>
            </a:r>
            <a:r>
              <a:rPr lang="en-US" dirty="0">
                <a:sym typeface="Roboto"/>
              </a:rPr>
              <a:t>, n</a:t>
            </a:r>
            <a:r>
              <a:rPr lang="es-US" dirty="0">
                <a:sym typeface="Roboto"/>
              </a:rPr>
              <a:t>uevos mentores o</a:t>
            </a:r>
            <a:r>
              <a:rPr lang="en-US" dirty="0">
                <a:sym typeface="Roboto"/>
              </a:rPr>
              <a:t> m</a:t>
            </a:r>
            <a:r>
              <a:rPr lang="es-US" dirty="0">
                <a:sym typeface="Roboto"/>
              </a:rPr>
              <a:t>iembro</a:t>
            </a:r>
            <a:r>
              <a:rPr lang="en-US" dirty="0">
                <a:sym typeface="Roboto"/>
              </a:rPr>
              <a:t>s</a:t>
            </a:r>
            <a:r>
              <a:rPr lang="es-US" dirty="0">
                <a:sym typeface="Roboto"/>
              </a:rPr>
              <a:t> del equipo</a:t>
            </a:r>
            <a:r>
              <a:rPr lang="en-US" dirty="0">
                <a:sym typeface="Roboto"/>
              </a:rPr>
              <a:t>.</a:t>
            </a:r>
          </a:p>
          <a:p>
            <a:endParaRPr lang="en-US" dirty="0"/>
          </a:p>
        </p:txBody>
      </p:sp>
      <p:pic>
        <p:nvPicPr>
          <p:cNvPr id="4" name="Google Shape;163;g82e6fcbc00_0_42">
            <a:extLst>
              <a:ext uri="{FF2B5EF4-FFF2-40B4-BE49-F238E27FC236}">
                <a16:creationId xmlns:a16="http://schemas.microsoft.com/office/drawing/2014/main" id="{ADFF83A2-18FF-C943-A1DA-F16D29647D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2502" y="1175375"/>
            <a:ext cx="3509825" cy="4507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24E1E-C460-AE40-B919-39185738B6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4BF59-371A-BF4D-AF1F-1E09F40C5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0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1342-A349-3145-ADD1-89E789C0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Plan Strategico/ de Ventas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4E359-FA47-DE46-BDE4-6B2BFE15F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112110" cy="5029199"/>
          </a:xfrm>
        </p:spPr>
        <p:txBody>
          <a:bodyPr/>
          <a:lstStyle/>
          <a:p>
            <a:pPr lvl="0"/>
            <a:r>
              <a:rPr lang="es-US" dirty="0">
                <a:sym typeface="Roboto"/>
              </a:rPr>
              <a:t>Cosas que se tienen que incluir</a:t>
            </a:r>
            <a:r>
              <a:rPr lang="en-US" dirty="0">
                <a:sym typeface="Roboto"/>
              </a:rPr>
              <a:t>:</a:t>
            </a:r>
          </a:p>
          <a:p>
            <a:pPr lvl="1"/>
            <a:r>
              <a:rPr lang="es-US" dirty="0">
                <a:sym typeface="Roboto"/>
              </a:rPr>
              <a:t>Repaso de FTC y del juego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Historia del equipo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Alcance (Actividades Sociales)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Involucracion del equipo en la comunidad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Detalles de patrocinadores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Presupuesto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Objetivos del equipo</a:t>
            </a:r>
            <a:endParaRPr lang="en-US" dirty="0">
              <a:sym typeface="Roboto"/>
            </a:endParaRPr>
          </a:p>
          <a:p>
            <a:pPr lvl="1"/>
            <a:r>
              <a:rPr lang="en-US" dirty="0">
                <a:sym typeface="Roboto"/>
              </a:rPr>
              <a:t>Sust</a:t>
            </a:r>
            <a:r>
              <a:rPr lang="es-US" dirty="0">
                <a:sym typeface="Roboto"/>
              </a:rPr>
              <a:t>entabilidad</a:t>
            </a:r>
            <a:endParaRPr lang="en-US" dirty="0">
              <a:sym typeface="Roboto"/>
            </a:endParaRPr>
          </a:p>
          <a:p>
            <a:pPr lvl="0"/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171;g82cd9e6bf7_0_122">
            <a:extLst>
              <a:ext uri="{FF2B5EF4-FFF2-40B4-BE49-F238E27FC236}">
                <a16:creationId xmlns:a16="http://schemas.microsoft.com/office/drawing/2014/main" id="{13888965-5D1B-E34D-86E8-606CF3F964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71190" y="1153469"/>
            <a:ext cx="3396500" cy="53394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7DA6-1CE6-9B42-8CEA-BCFD9823D4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C7BD2-41F7-EE45-88D6-1D685BFD0E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2218-61E6-2C45-A127-C5C106BD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Repaso de que Incluir en el Engineering 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9220F-D8CD-E14E-8439-EB61EA4FD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Roboto"/>
              </a:rPr>
              <a:t>Sec</a:t>
            </a:r>
            <a:r>
              <a:rPr lang="es-US" dirty="0">
                <a:sym typeface="Roboto"/>
              </a:rPr>
              <a:t>ciones y Subsecciones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Equipo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Plan Stategico/de Ventas</a:t>
            </a:r>
            <a:endParaRPr lang="en-US" dirty="0">
              <a:sym typeface="Roboto"/>
            </a:endParaRPr>
          </a:p>
          <a:p>
            <a:pPr lvl="1"/>
            <a:r>
              <a:rPr lang="en-US" dirty="0">
                <a:sym typeface="Roboto"/>
              </a:rPr>
              <a:t>Outreach</a:t>
            </a:r>
            <a:r>
              <a:rPr lang="es-US" dirty="0">
                <a:sym typeface="Roboto"/>
              </a:rPr>
              <a:t> (Alcanze/ Actividades Sociales)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Ingenieria</a:t>
            </a:r>
            <a:r>
              <a:rPr lang="en-US" dirty="0">
                <a:sym typeface="Roboto"/>
              </a:rPr>
              <a:t> (</a:t>
            </a:r>
            <a:r>
              <a:rPr lang="es-US" dirty="0">
                <a:sym typeface="Roboto"/>
              </a:rPr>
              <a:t>Proceso de diseño</a:t>
            </a:r>
            <a:r>
              <a:rPr lang="en-US" dirty="0">
                <a:sym typeface="Roboto"/>
              </a:rPr>
              <a:t>)</a:t>
            </a:r>
          </a:p>
          <a:p>
            <a:pPr lvl="1"/>
            <a:r>
              <a:rPr lang="en-US" dirty="0">
                <a:sym typeface="Roboto"/>
              </a:rPr>
              <a:t>Program</a:t>
            </a:r>
            <a:r>
              <a:rPr lang="es-US" dirty="0">
                <a:sym typeface="Roboto"/>
              </a:rPr>
              <a:t>acion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Reuniones</a:t>
            </a:r>
            <a:endParaRPr lang="en-US" dirty="0">
              <a:sym typeface="Roboto"/>
            </a:endParaRPr>
          </a:p>
          <a:p>
            <a:pPr lvl="0"/>
            <a:endParaRPr lang="en-US" dirty="0">
              <a:sym typeface="Roboto"/>
            </a:endParaRPr>
          </a:p>
          <a:p>
            <a:pPr lvl="0"/>
            <a:r>
              <a:rPr lang="es-US" dirty="0">
                <a:sym typeface="Roboto"/>
              </a:rPr>
              <a:t>Indice</a:t>
            </a:r>
            <a:endParaRPr lang="en-US" dirty="0">
              <a:sym typeface="Roboto"/>
            </a:endParaRPr>
          </a:p>
          <a:p>
            <a:pPr lvl="1"/>
            <a:r>
              <a:rPr lang="es-US" dirty="0">
                <a:sym typeface="Roboto"/>
              </a:rPr>
              <a:t>Hace mas facil a los jueces hacer la documentacion</a:t>
            </a:r>
            <a:endParaRPr lang="en-US" dirty="0">
              <a:sym typeface="Roboto"/>
            </a:endParaRP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FDF98-5EF8-4B4C-8CE5-8852739F22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F6FF0-B8B0-DF48-913B-AFBE9368D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7753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1180</Words>
  <Application>Microsoft Macintosh PowerPoint</Application>
  <PresentationFormat>On-screen Show (4:3)</PresentationFormat>
  <Paragraphs>194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Helvetica Neue</vt:lpstr>
      <vt:lpstr>Audiowide</vt:lpstr>
      <vt:lpstr>Century Gothic</vt:lpstr>
      <vt:lpstr>Abril Fatface</vt:lpstr>
      <vt:lpstr>Calibri</vt:lpstr>
      <vt:lpstr>BrushVTI</vt:lpstr>
      <vt:lpstr>Engineering Notebook</vt:lpstr>
      <vt:lpstr>¿Qué es el Engineering Notebook?</vt:lpstr>
      <vt:lpstr>¿Por qué se necesita un Engineering Notebook?</vt:lpstr>
      <vt:lpstr>Requerimientos</vt:lpstr>
      <vt:lpstr>Pagina de Resumen</vt:lpstr>
      <vt:lpstr>Plan Strategico/de Ventas</vt:lpstr>
      <vt:lpstr>Plan Strategico/de Ventas</vt:lpstr>
      <vt:lpstr>Plan Strategico/ de Ventas</vt:lpstr>
      <vt:lpstr>Repaso de que Incluir en el Engineering Book</vt:lpstr>
      <vt:lpstr>Seccion del Equipo</vt:lpstr>
      <vt:lpstr>Seccion de Alcanze/Actividades Sociales</vt:lpstr>
      <vt:lpstr>Seccion de Ingenieria (Diseño) </vt:lpstr>
      <vt:lpstr>Programming Section</vt:lpstr>
      <vt:lpstr>Seccion de Reuniones</vt:lpstr>
      <vt:lpstr>Organización</vt:lpstr>
      <vt:lpstr>Tener en mente</vt:lpstr>
      <vt:lpstr>Materiales muy utiles para checar:</vt:lpstr>
      <vt:lpstr>Creditos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Notebook</dc:title>
  <dc:creator>Srinivasan Seshan</dc:creator>
  <cp:lastModifiedBy>Adriana Lorena Avitia Palma</cp:lastModifiedBy>
  <cp:revision>14</cp:revision>
  <dcterms:created xsi:type="dcterms:W3CDTF">2020-03-03T17:05:41Z</dcterms:created>
  <dcterms:modified xsi:type="dcterms:W3CDTF">2020-04-14T15:44:14Z</dcterms:modified>
</cp:coreProperties>
</file>